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67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98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0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6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28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7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07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8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3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1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58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6AD78-A3CB-4741-833A-B6FC2AAFB945}" type="datetimeFigureOut">
              <a:rPr lang="en-GB" smtClean="0"/>
              <a:t>12/04/2021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1F0FD-9178-4803-97B4-88478FB7D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349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5C0D-6A7F-44EE-B333-F38D2B95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Calibration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A76930-52E3-45D1-9A89-3B3D8F80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90688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C140C-E8F5-4CBD-9830-7545C0DB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11" y="2437606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4067C34-8115-41E2-8A40-DF480486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22" y="3399630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633BE-D694-47C6-AF35-B6281CE22589}"/>
              </a:ext>
            </a:extLst>
          </p:cNvPr>
          <p:cNvSpPr txBox="1"/>
          <p:nvPr/>
        </p:nvSpPr>
        <p:spPr>
          <a:xfrm>
            <a:off x="3294941" y="1690688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Inter-trial interval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3B709-6BFA-4B50-B033-B266788B34BB}"/>
              </a:ext>
            </a:extLst>
          </p:cNvPr>
          <p:cNvSpPr txBox="1"/>
          <p:nvPr/>
        </p:nvSpPr>
        <p:spPr>
          <a:xfrm>
            <a:off x="4628205" y="2364620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Imagine running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6769F-B382-4D05-AE4A-AAB6C1AD5468}"/>
              </a:ext>
            </a:extLst>
          </p:cNvPr>
          <p:cNvSpPr txBox="1"/>
          <p:nvPr/>
        </p:nvSpPr>
        <p:spPr>
          <a:xfrm>
            <a:off x="5961469" y="3289716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Stop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B4C1B2-74E4-49E3-AE74-FA358595364D}"/>
              </a:ext>
            </a:extLst>
          </p:cNvPr>
          <p:cNvSpPr txBox="1"/>
          <p:nvPr/>
        </p:nvSpPr>
        <p:spPr>
          <a:xfrm>
            <a:off x="7294732" y="4210862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Inter-trial interval</a:t>
            </a:r>
            <a:endParaRPr lang="en-GB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AD59452-606B-4978-8211-71CDADA8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1" y="2907742"/>
            <a:ext cx="521619" cy="52161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813E694-17E3-4AEB-8342-91CED529D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52" y="3801411"/>
            <a:ext cx="522000" cy="5220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3759D5E-4BF5-4171-A2B6-6841FAF5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33" y="4214812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31612827-5EFF-4265-AF38-6A1E6419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4998073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60315D-0DA8-4CA8-8805-DE176C0B9BB4}"/>
              </a:ext>
            </a:extLst>
          </p:cNvPr>
          <p:cNvSpPr txBox="1"/>
          <p:nvPr/>
        </p:nvSpPr>
        <p:spPr>
          <a:xfrm>
            <a:off x="8847308" y="4947342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Relax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BA2084-DEE7-4552-BA1D-A9F3DD5DB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441" y="5399854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9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7CD8-8AC5-4DCF-B211-577E4516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Train classifier</a:t>
            </a:r>
            <a:endParaRPr lang="en-GB" dirty="0"/>
          </a:p>
        </p:txBody>
      </p:sp>
      <p:pic>
        <p:nvPicPr>
          <p:cNvPr id="9" name="Content Placeholder 8" descr="Abstract picture of the brain made up of patterns">
            <a:extLst>
              <a:ext uri="{FF2B5EF4-FFF2-40B4-BE49-F238E27FC236}">
                <a16:creationId xmlns:a16="http://schemas.microsoft.com/office/drawing/2014/main" id="{97B91E57-2C88-4F70-890E-E26DCE85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15510" r="21279" b="18821"/>
          <a:stretch/>
        </p:blipFill>
        <p:spPr>
          <a:xfrm>
            <a:off x="4284728" y="2000249"/>
            <a:ext cx="3200401" cy="28575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24907-61D2-40CE-9F81-B748808C7813}"/>
              </a:ext>
            </a:extLst>
          </p:cNvPr>
          <p:cNvSpPr txBox="1"/>
          <p:nvPr/>
        </p:nvSpPr>
        <p:spPr>
          <a:xfrm>
            <a:off x="2200381" y="2660092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Class A</a:t>
            </a:r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9AD504C-93E2-44AD-8FA9-D920B6CF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06" y="2660092"/>
            <a:ext cx="521619" cy="521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AA052D-CC2E-4F5F-96E0-D0392F8F8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81" y="3732979"/>
            <a:ext cx="522000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3F8BA-3014-4D40-B4E6-8085ECE250AA}"/>
              </a:ext>
            </a:extLst>
          </p:cNvPr>
          <p:cNvSpPr txBox="1"/>
          <p:nvPr/>
        </p:nvSpPr>
        <p:spPr>
          <a:xfrm>
            <a:off x="2200381" y="3805836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Class B</a:t>
            </a:r>
            <a:endParaRPr lang="en-GB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182130D-2D17-491A-900F-312198528C4B}"/>
              </a:ext>
            </a:extLst>
          </p:cNvPr>
          <p:cNvCxnSpPr>
            <a:endCxn id="9" idx="1"/>
          </p:cNvCxnSpPr>
          <p:nvPr/>
        </p:nvCxnSpPr>
        <p:spPr>
          <a:xfrm>
            <a:off x="3371850" y="2844758"/>
            <a:ext cx="912878" cy="584242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F435958-9B6C-48A0-9B16-B53E2B8F288D}"/>
              </a:ext>
            </a:extLst>
          </p:cNvPr>
          <p:cNvCxnSpPr>
            <a:cxnSpLocks/>
          </p:cNvCxnSpPr>
          <p:nvPr/>
        </p:nvCxnSpPr>
        <p:spPr>
          <a:xfrm flipV="1">
            <a:off x="3371850" y="3429001"/>
            <a:ext cx="912878" cy="584242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05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0421-2270-44A6-A9F5-9A88D2A1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Classify online</a:t>
            </a:r>
            <a:endParaRPr lang="en-GB" dirty="0"/>
          </a:p>
        </p:txBody>
      </p:sp>
      <p:pic>
        <p:nvPicPr>
          <p:cNvPr id="4" name="Content Placeholder 8" descr="Abstract picture of the brain made up of patterns">
            <a:extLst>
              <a:ext uri="{FF2B5EF4-FFF2-40B4-BE49-F238E27FC236}">
                <a16:creationId xmlns:a16="http://schemas.microsoft.com/office/drawing/2014/main" id="{F2059807-EBA5-4DE6-957C-DE9F41C479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15510" r="21279" b="18821"/>
          <a:stretch/>
        </p:blipFill>
        <p:spPr>
          <a:xfrm>
            <a:off x="2198753" y="2581274"/>
            <a:ext cx="3200401" cy="2857501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A1C5EB-9F60-4042-B804-8D1F1F4A47CD}"/>
              </a:ext>
            </a:extLst>
          </p:cNvPr>
          <p:cNvCxnSpPr>
            <a:cxnSpLocks/>
          </p:cNvCxnSpPr>
          <p:nvPr/>
        </p:nvCxnSpPr>
        <p:spPr>
          <a:xfrm flipH="1">
            <a:off x="5399154" y="3429000"/>
            <a:ext cx="912878" cy="584242"/>
          </a:xfrm>
          <a:prstGeom prst="bentConnector3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BF453A-B5E0-4A2D-AE27-461B91E24F19}"/>
              </a:ext>
            </a:extLst>
          </p:cNvPr>
          <p:cNvCxnSpPr>
            <a:cxnSpLocks/>
          </p:cNvCxnSpPr>
          <p:nvPr/>
        </p:nvCxnSpPr>
        <p:spPr>
          <a:xfrm flipH="1" flipV="1">
            <a:off x="5399154" y="4013243"/>
            <a:ext cx="912878" cy="584242"/>
          </a:xfrm>
          <a:prstGeom prst="bentConnector3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11AE9F-D00C-436C-BFDB-945851FC0E26}"/>
              </a:ext>
            </a:extLst>
          </p:cNvPr>
          <p:cNvSpPr txBox="1"/>
          <p:nvPr/>
        </p:nvSpPr>
        <p:spPr>
          <a:xfrm>
            <a:off x="7059209" y="3267075"/>
            <a:ext cx="314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Increase starfield velocity</a:t>
            </a:r>
            <a:endParaRPr lang="en-GB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EED1D81-2FFF-4388-B7FA-143DB79DD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57" y="3267075"/>
            <a:ext cx="521619" cy="521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A7D9B-141A-482F-84AD-EB06986BC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32" y="4339962"/>
            <a:ext cx="522000" cy="52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CF0B05-CCC5-402D-AD65-BB64106A92B9}"/>
              </a:ext>
            </a:extLst>
          </p:cNvPr>
          <p:cNvSpPr txBox="1"/>
          <p:nvPr/>
        </p:nvSpPr>
        <p:spPr>
          <a:xfrm>
            <a:off x="7059209" y="4412819"/>
            <a:ext cx="314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Decrease starfield velocity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54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5C0D-6A7F-44EE-B333-F38D2B95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Experimental paradigm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A76930-52E3-45D1-9A89-3B3D8F80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914400" y="1690688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633BE-D694-47C6-AF35-B6281CE22589}"/>
              </a:ext>
            </a:extLst>
          </p:cNvPr>
          <p:cNvSpPr txBox="1"/>
          <p:nvPr/>
        </p:nvSpPr>
        <p:spPr>
          <a:xfrm>
            <a:off x="3294940" y="1690688"/>
            <a:ext cx="3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Instruction (until keypress)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3B709-6BFA-4B50-B033-B266788B34BB}"/>
              </a:ext>
            </a:extLst>
          </p:cNvPr>
          <p:cNvSpPr txBox="1"/>
          <p:nvPr/>
        </p:nvSpPr>
        <p:spPr>
          <a:xfrm>
            <a:off x="4628205" y="2364620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Imagine movement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6769F-B382-4D05-AE4A-AAB6C1AD5468}"/>
              </a:ext>
            </a:extLst>
          </p:cNvPr>
          <p:cNvSpPr txBox="1"/>
          <p:nvPr/>
        </p:nvSpPr>
        <p:spPr>
          <a:xfrm>
            <a:off x="5961468" y="3289716"/>
            <a:ext cx="383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Continues for 8, 18 or 30 s)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B4C1B2-74E4-49E3-AE74-FA358595364D}"/>
              </a:ext>
            </a:extLst>
          </p:cNvPr>
          <p:cNvSpPr txBox="1"/>
          <p:nvPr/>
        </p:nvSpPr>
        <p:spPr>
          <a:xfrm>
            <a:off x="7294732" y="4210862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Stop</a:t>
            </a:r>
            <a:endParaRPr lang="en-GB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AFA4D47-7BA2-4E2D-9324-00464A7E5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92" y="2138554"/>
            <a:ext cx="521619" cy="52161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C140C-E8F5-4CBD-9830-7545C0DB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11" y="2437606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4067C34-8115-41E2-8A40-DF480486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22" y="3399630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3759D5E-4BF5-4171-A2B6-6841FAF5A5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133" y="4214812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31612827-5EFF-4265-AF38-6A1E641959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5575" y="4998073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5DF1FBF-AF45-4FC1-A067-458C717C25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067" y="4998072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6813E694-17E3-4AEB-8342-91CED529D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35" y="4645312"/>
            <a:ext cx="522000" cy="52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9CC472-201A-4A78-A9C3-2124B10862FE}"/>
              </a:ext>
            </a:extLst>
          </p:cNvPr>
          <p:cNvSpPr txBox="1"/>
          <p:nvPr/>
        </p:nvSpPr>
        <p:spPr>
          <a:xfrm>
            <a:off x="6505575" y="5069460"/>
            <a:ext cx="234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How long was the starfield shown?</a:t>
            </a:r>
          </a:p>
          <a:p>
            <a:r>
              <a:rPr lang="nl-NL" dirty="0"/>
              <a:t>         20 s</a:t>
            </a:r>
          </a:p>
          <a:p>
            <a:r>
              <a:rPr lang="nl-NL" dirty="0"/>
              <a:t> 5 ___|__________80 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2FD9FD-CBDC-4BBE-9D8A-E636776FA2D6}"/>
              </a:ext>
            </a:extLst>
          </p:cNvPr>
          <p:cNvSpPr txBox="1"/>
          <p:nvPr/>
        </p:nvSpPr>
        <p:spPr>
          <a:xfrm>
            <a:off x="9012067" y="5009757"/>
            <a:ext cx="2446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How fast did time seem to pass?</a:t>
            </a:r>
          </a:p>
          <a:p>
            <a:r>
              <a:rPr lang="nl-NL" dirty="0"/>
              <a:t>very                          very slow________|___fast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1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5C0D-6A7F-44EE-B333-F38D2B95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Neuroadaptation (cybernetic control)</a:t>
            </a:r>
            <a:endParaRPr lang="en-GB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C140C-E8F5-4CBD-9830-7545C0DB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19" y="1512103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4067C34-8115-41E2-8A40-DF480486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18" y="4748998"/>
            <a:ext cx="2341733" cy="1325563"/>
          </a:xfrm>
          <a:prstGeom prst="rect">
            <a:avLst/>
          </a:prstGeom>
          <a:ln w="25400">
            <a:solidFill>
              <a:schemeClr val="tx1">
                <a:lumMod val="85000"/>
              </a:schemeClr>
            </a:solidFill>
          </a:ln>
        </p:spPr>
      </p:pic>
      <p:pic>
        <p:nvPicPr>
          <p:cNvPr id="22" name="Content Placeholder 8" descr="Abstract picture of the brain made up of patterns">
            <a:extLst>
              <a:ext uri="{FF2B5EF4-FFF2-40B4-BE49-F238E27FC236}">
                <a16:creationId xmlns:a16="http://schemas.microsoft.com/office/drawing/2014/main" id="{F19B6D46-734E-41D9-AFD0-D6FADD5BCC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15510" r="21279" b="18821"/>
          <a:stretch/>
        </p:blipFill>
        <p:spPr>
          <a:xfrm>
            <a:off x="5558830" y="2837666"/>
            <a:ext cx="2140692" cy="19113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A8473-24B6-4151-B79E-3CA8A1586B9B}"/>
              </a:ext>
            </a:extLst>
          </p:cNvPr>
          <p:cNvCxnSpPr>
            <a:cxnSpLocks/>
            <a:stCxn id="5" idx="3"/>
            <a:endCxn id="22" idx="0"/>
          </p:cNvCxnSpPr>
          <p:nvPr/>
        </p:nvCxnSpPr>
        <p:spPr>
          <a:xfrm>
            <a:off x="3359152" y="2174885"/>
            <a:ext cx="3270024" cy="662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D9A5E6-BC9F-49AC-A820-94DD8CB03AC6}"/>
              </a:ext>
            </a:extLst>
          </p:cNvPr>
          <p:cNvCxnSpPr>
            <a:cxnSpLocks/>
            <a:stCxn id="22" idx="2"/>
            <a:endCxn id="6" idx="3"/>
          </p:cNvCxnSpPr>
          <p:nvPr/>
        </p:nvCxnSpPr>
        <p:spPr>
          <a:xfrm flipH="1">
            <a:off x="3359151" y="4748998"/>
            <a:ext cx="3270025" cy="6627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4E67856-E98B-4E47-B77C-E15CEB5A106B}"/>
              </a:ext>
            </a:extLst>
          </p:cNvPr>
          <p:cNvSpPr txBox="1"/>
          <p:nvPr/>
        </p:nvSpPr>
        <p:spPr>
          <a:xfrm>
            <a:off x="5837046" y="2095707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State classified: ‘run’</a:t>
            </a:r>
            <a:endParaRPr lang="en-GB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AA937E2-6397-43AA-8744-4DA19C92D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66" y="3482125"/>
            <a:ext cx="521619" cy="5216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B5FDB1-0FF5-4763-87E9-9253A6A5933B}"/>
              </a:ext>
            </a:extLst>
          </p:cNvPr>
          <p:cNvSpPr txBox="1"/>
          <p:nvPr/>
        </p:nvSpPr>
        <p:spPr>
          <a:xfrm>
            <a:off x="7762368" y="2829339"/>
            <a:ext cx="2506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State memory:</a:t>
            </a:r>
          </a:p>
          <a:p>
            <a:r>
              <a:rPr lang="nl-NL" dirty="0"/>
              <a:t>‘walk;run;run’</a:t>
            </a:r>
          </a:p>
          <a:p>
            <a:r>
              <a:rPr lang="nl-NL" dirty="0">
                <a:sym typeface="Wingdings" panose="05000000000000000000" pitchFamily="2" charset="2"/>
              </a:rPr>
              <a:t> Majority vote: ‘run’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E8C5AC-C777-4A9C-A7A6-282A16E859CC}"/>
              </a:ext>
            </a:extLst>
          </p:cNvPr>
          <p:cNvSpPr txBox="1"/>
          <p:nvPr/>
        </p:nvSpPr>
        <p:spPr>
          <a:xfrm>
            <a:off x="5481712" y="5797208"/>
            <a:ext cx="635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If condition is ‘neuroadaptive’ increase velocity:</a:t>
            </a:r>
          </a:p>
          <a:p>
            <a:r>
              <a:rPr lang="nl-NL" dirty="0"/>
              <a:t>Velocity is mapped to an exponential function with N levels between minimum movement / s and maximum movement / s. 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7DFE3B-A18E-4BFA-9FCC-F3E98E6892E0}"/>
              </a:ext>
            </a:extLst>
          </p:cNvPr>
          <p:cNvCxnSpPr/>
          <p:nvPr/>
        </p:nvCxnSpPr>
        <p:spPr>
          <a:xfrm>
            <a:off x="1017419" y="3209544"/>
            <a:ext cx="23417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C0D9B6-2720-48B1-A81C-F3F201AF2794}"/>
              </a:ext>
            </a:extLst>
          </p:cNvPr>
          <p:cNvCxnSpPr/>
          <p:nvPr/>
        </p:nvCxnSpPr>
        <p:spPr>
          <a:xfrm>
            <a:off x="1017417" y="6490734"/>
            <a:ext cx="23417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E0CFDE-00C8-4E14-B168-3963D8B521BC}"/>
              </a:ext>
            </a:extLst>
          </p:cNvPr>
          <p:cNvSpPr txBox="1"/>
          <p:nvPr/>
        </p:nvSpPr>
        <p:spPr>
          <a:xfrm>
            <a:off x="1724983" y="2861500"/>
            <a:ext cx="92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Velocity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17A7B2-4522-432F-9E81-4685D7A42E4C}"/>
              </a:ext>
            </a:extLst>
          </p:cNvPr>
          <p:cNvCxnSpPr/>
          <p:nvPr/>
        </p:nvCxnSpPr>
        <p:spPr>
          <a:xfrm>
            <a:off x="1432191" y="3046166"/>
            <a:ext cx="0" cy="2809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7E1311-3E8D-40C4-9907-66F02A645B46}"/>
              </a:ext>
            </a:extLst>
          </p:cNvPr>
          <p:cNvCxnSpPr/>
          <p:nvPr/>
        </p:nvCxnSpPr>
        <p:spPr>
          <a:xfrm>
            <a:off x="1679079" y="6350270"/>
            <a:ext cx="0" cy="2809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3B674F-9C2F-47EC-8F50-EC8EECD1F899}"/>
              </a:ext>
            </a:extLst>
          </p:cNvPr>
          <p:cNvSpPr txBox="1"/>
          <p:nvPr/>
        </p:nvSpPr>
        <p:spPr>
          <a:xfrm>
            <a:off x="1724983" y="6095594"/>
            <a:ext cx="92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Velocity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00DEF35-6FEF-4B2F-B9E3-61D0CDEDD1B9}"/>
              </a:ext>
            </a:extLst>
          </p:cNvPr>
          <p:cNvSpPr/>
          <p:nvPr/>
        </p:nvSpPr>
        <p:spPr>
          <a:xfrm flipV="1">
            <a:off x="6188503" y="2709730"/>
            <a:ext cx="4454758" cy="2530101"/>
          </a:xfrm>
          <a:prstGeom prst="arc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BA73B-B42B-4AC2-B721-DE860E5074F2}"/>
              </a:ext>
            </a:extLst>
          </p:cNvPr>
          <p:cNvSpPr/>
          <p:nvPr/>
        </p:nvSpPr>
        <p:spPr>
          <a:xfrm>
            <a:off x="8386884" y="3951405"/>
            <a:ext cx="2309772" cy="1310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639B7-BB39-44D3-8778-9E24B116E113}"/>
              </a:ext>
            </a:extLst>
          </p:cNvPr>
          <p:cNvSpPr txBox="1"/>
          <p:nvPr/>
        </p:nvSpPr>
        <p:spPr>
          <a:xfrm>
            <a:off x="7790113" y="3797539"/>
            <a:ext cx="250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max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5BDCC-CFE6-490D-8EF8-1C54AEC4500E}"/>
              </a:ext>
            </a:extLst>
          </p:cNvPr>
          <p:cNvSpPr txBox="1"/>
          <p:nvPr/>
        </p:nvSpPr>
        <p:spPr>
          <a:xfrm>
            <a:off x="7805713" y="4926381"/>
            <a:ext cx="310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min</a:t>
            </a:r>
          </a:p>
          <a:p>
            <a:r>
              <a:rPr lang="en-GB" dirty="0"/>
              <a:t>        min                                max</a:t>
            </a:r>
          </a:p>
        </p:txBody>
      </p:sp>
    </p:spTree>
    <p:extLst>
      <p:ext uri="{BB962C8B-B14F-4D97-AF65-F5344CB8AC3E}">
        <p14:creationId xmlns:p14="http://schemas.microsoft.com/office/powerpoint/2010/main" val="293132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716E-31B5-452E-A2E5-D8FE77FE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Testing neuroadaptive device against control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69D2-C238-43CD-A8FA-D074B05A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Recorded classifier replay: plays back classifier output of previous trial</a:t>
            </a:r>
          </a:p>
          <a:p>
            <a:pPr marL="514350" indent="-514350">
              <a:buAutoNum type="arabicPeriod"/>
            </a:pPr>
            <a:r>
              <a:rPr lang="nl-NL" sz="1800" dirty="0"/>
              <a:t>Effect of imagery without neuroadaptivity: play back recording from previous ‘run’ task while participant merely relaxes. </a:t>
            </a:r>
          </a:p>
          <a:p>
            <a:pPr marL="514350" indent="-514350">
              <a:buAutoNum type="arabicPeriod"/>
            </a:pPr>
            <a:r>
              <a:rPr lang="nl-NL" sz="1800" dirty="0"/>
              <a:t>Effect of online neuroadaptivity: play back recording from previous ‘run’ task while participant actively imagines running. </a:t>
            </a:r>
          </a:p>
          <a:p>
            <a:r>
              <a:rPr lang="nl-NL" dirty="0"/>
              <a:t>Non-adaptive controls: static starfield without adjustments</a:t>
            </a:r>
          </a:p>
          <a:p>
            <a:pPr marL="514350" indent="-514350">
              <a:buAutoNum type="arabicPeriod"/>
            </a:pPr>
            <a:r>
              <a:rPr lang="nl-NL" sz="1800" dirty="0"/>
              <a:t>Effect of seeing online adjustments in speed: no adjustments of starfield while participant actively imagines running. </a:t>
            </a:r>
          </a:p>
          <a:p>
            <a:pPr marL="514350" indent="-514350">
              <a:buAutoNum type="arabicPeriod"/>
            </a:pPr>
            <a:r>
              <a:rPr lang="nl-NL" sz="1800" dirty="0"/>
              <a:t>Complete baseline: no adjustments of starfield while participant merely relaxes.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48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227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Calibration</vt:lpstr>
      <vt:lpstr>Train classifier</vt:lpstr>
      <vt:lpstr>Classify online</vt:lpstr>
      <vt:lpstr>Experimental paradigm</vt:lpstr>
      <vt:lpstr>Neuroadaptation (cybernetic control)</vt:lpstr>
      <vt:lpstr>Testing neuroadaptive device against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 ms</dc:creator>
  <cp:lastModifiedBy>Mich ms</cp:lastModifiedBy>
  <cp:revision>8</cp:revision>
  <dcterms:created xsi:type="dcterms:W3CDTF">2021-04-12T11:34:44Z</dcterms:created>
  <dcterms:modified xsi:type="dcterms:W3CDTF">2021-04-12T17:34:58Z</dcterms:modified>
</cp:coreProperties>
</file>